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56" r:id="rId3"/>
    <p:sldId id="289" r:id="rId4"/>
    <p:sldId id="290" r:id="rId5"/>
    <p:sldId id="291" r:id="rId6"/>
    <p:sldId id="292" r:id="rId7"/>
    <p:sldId id="293" r:id="rId8"/>
    <p:sldId id="294" r:id="rId9"/>
    <p:sldId id="265" r:id="rId10"/>
    <p:sldId id="266" r:id="rId11"/>
    <p:sldId id="267" r:id="rId12"/>
    <p:sldId id="268" r:id="rId13"/>
    <p:sldId id="274" r:id="rId14"/>
    <p:sldId id="273" r:id="rId15"/>
    <p:sldId id="275" r:id="rId16"/>
    <p:sldId id="276" r:id="rId17"/>
    <p:sldId id="278" r:id="rId18"/>
    <p:sldId id="279" r:id="rId19"/>
    <p:sldId id="281" r:id="rId20"/>
    <p:sldId id="295" r:id="rId21"/>
    <p:sldId id="296" r:id="rId22"/>
    <p:sldId id="297" r:id="rId23"/>
    <p:sldId id="298" r:id="rId24"/>
    <p:sldId id="299" r:id="rId25"/>
    <p:sldId id="300" r:id="rId26"/>
    <p:sldId id="282" r:id="rId27"/>
    <p:sldId id="283" r:id="rId28"/>
    <p:sldId id="284" r:id="rId29"/>
    <p:sldId id="308" r:id="rId30"/>
    <p:sldId id="285" r:id="rId31"/>
    <p:sldId id="286" r:id="rId32"/>
    <p:sldId id="287" r:id="rId33"/>
    <p:sldId id="288" r:id="rId34"/>
    <p:sldId id="301" r:id="rId35"/>
    <p:sldId id="302" r:id="rId36"/>
    <p:sldId id="303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B61A24-78B5-47C9-955C-123F7EA62352}">
          <p14:sldIdLst>
            <p14:sldId id="256"/>
            <p14:sldId id="289"/>
            <p14:sldId id="290"/>
            <p14:sldId id="291"/>
            <p14:sldId id="292"/>
            <p14:sldId id="293"/>
            <p14:sldId id="294"/>
            <p14:sldId id="265"/>
            <p14:sldId id="266"/>
            <p14:sldId id="267"/>
            <p14:sldId id="268"/>
            <p14:sldId id="274"/>
            <p14:sldId id="273"/>
            <p14:sldId id="275"/>
            <p14:sldId id="276"/>
            <p14:sldId id="278"/>
            <p14:sldId id="279"/>
            <p14:sldId id="281"/>
            <p14:sldId id="295"/>
            <p14:sldId id="296"/>
            <p14:sldId id="297"/>
            <p14:sldId id="298"/>
            <p14:sldId id="299"/>
            <p14:sldId id="300"/>
            <p14:sldId id="282"/>
            <p14:sldId id="283"/>
            <p14:sldId id="284"/>
            <p14:sldId id="308"/>
            <p14:sldId id="285"/>
            <p14:sldId id="286"/>
            <p14:sldId id="287"/>
            <p14:sldId id="288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CC99"/>
    <a:srgbClr val="FFCCCC"/>
    <a:srgbClr val="FF9966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44" y="415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3/20/2013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82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3/20/2013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06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ru-RU" smtClean="0"/>
              <a:pPr/>
              <a:t>20.03.2013</a:t>
            </a:fld>
            <a:endParaRPr lang="ru-RU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00192" y="4067315"/>
            <a:ext cx="2376264" cy="1368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чителя-логопеда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СОШ № 24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Подольска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Пановой Любови Сергеевны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13690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br>
              <a:rPr lang="ru-RU" sz="36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МЕТОДИКИ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ЛОГОПЕДИЧЕСКОЙ РАБОТЕ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noProof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4139952" y="5733256"/>
            <a:ext cx="1224136" cy="7920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 09. 2012 г.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Подольск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1972176" cy="235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00472" y="1412776"/>
            <a:ext cx="4038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Каше Г.А.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Г</a:t>
            </a:r>
            <a:r>
              <a:rPr lang="ru-RU" sz="1800" dirty="0">
                <a:solidFill>
                  <a:srgbClr val="0000FF"/>
                </a:solidFill>
              </a:rPr>
              <a:t>. А. Каше «Подготовка к школе  детей с недостатками речи».</a:t>
            </a:r>
          </a:p>
          <a:p>
            <a:pPr marL="0" indent="0" algn="l">
              <a:buNone/>
            </a:pPr>
            <a:endParaRPr lang="ru-RU" sz="1800" dirty="0" smtClean="0"/>
          </a:p>
          <a:p>
            <a:pPr marL="0" indent="0" algn="l">
              <a:buNone/>
            </a:pP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4038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Ястребовой А.В., Бессоновой Т.П.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А</a:t>
            </a:r>
            <a:r>
              <a:rPr lang="ru-RU" sz="1800" dirty="0">
                <a:solidFill>
                  <a:srgbClr val="0000FF"/>
                </a:solidFill>
              </a:rPr>
              <a:t>. В. Ястребова, Т. П. Бессонова «Обучаем читать и писать без ошибок: комплекс упражнений для работы учителей-логопедов с младшими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школьниками </a:t>
            </a:r>
            <a:r>
              <a:rPr lang="ru-RU" sz="1800" dirty="0" smtClean="0">
                <a:solidFill>
                  <a:srgbClr val="0000FF"/>
                </a:solidFill>
              </a:rPr>
              <a:t>по предупреждению</a:t>
            </a:r>
            <a:endParaRPr lang="ru-RU" sz="18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и коррекции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недостатков</a:t>
            </a:r>
            <a:endParaRPr lang="ru-RU" sz="18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чтения и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письма».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1026" name="Picture 2" descr="C:\Users\Любаша\Pictures\2981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59"/>
            <a:ext cx="2232248" cy="31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юбаша\Pictures\2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76625"/>
            <a:ext cx="2160240" cy="2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4038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Корнева А. Н.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А</a:t>
            </a:r>
            <a:r>
              <a:rPr lang="ru-RU" sz="1800" dirty="0">
                <a:solidFill>
                  <a:srgbClr val="0000FF"/>
                </a:solidFill>
              </a:rPr>
              <a:t>. Н. Корнев «Нарушения чтения и письма у детей».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4038600" cy="52325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Лалаевой Р. И.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Р</a:t>
            </a:r>
            <a:r>
              <a:rPr lang="ru-RU" sz="1800" dirty="0">
                <a:solidFill>
                  <a:srgbClr val="0000FF"/>
                </a:solidFill>
              </a:rPr>
              <a:t>. И. Лалаева «Логопедическая работа в коррекционных классах».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7" name="Picture 2" descr="C:\Users\Любаша\Pictures\97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02" y="2708919"/>
            <a:ext cx="2295078" cy="36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юбаша\Pictures\1209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13483"/>
            <a:ext cx="2376264" cy="36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4038600" cy="511256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Ефименковой Л. Н.</a:t>
            </a:r>
          </a:p>
          <a:p>
            <a:pPr marL="0" indent="0" algn="l">
              <a:buFontTx/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l">
              <a:buFontTx/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Л</a:t>
            </a:r>
            <a:r>
              <a:rPr lang="ru-RU" sz="1800" dirty="0">
                <a:solidFill>
                  <a:srgbClr val="0000FF"/>
                </a:solidFill>
              </a:rPr>
              <a:t>. Н. Ефименкова «Коррекция устной и письменной речи учащихся начальных классов».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4038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Андроновой Л. З. (Арутюнян)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Л</a:t>
            </a:r>
            <a:r>
              <a:rPr lang="ru-RU" sz="1800" dirty="0">
                <a:solidFill>
                  <a:srgbClr val="0000FF"/>
                </a:solidFill>
              </a:rPr>
              <a:t>. З. Арутюнян (Андронова) «Как лечить заикание: Методика устойчивой нормализации речи».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7" name="Picture 2" descr="C:\Users\Любаша\Pictures\1209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160240" cy="34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юбаша\Pictures\fot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088232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461392" y="1412776"/>
            <a:ext cx="4038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Садовниковой И. Н.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И</a:t>
            </a:r>
            <a:r>
              <a:rPr lang="ru-RU" sz="1800" dirty="0">
                <a:solidFill>
                  <a:srgbClr val="0000FF"/>
                </a:solidFill>
              </a:rPr>
              <a:t>. Н. Садовникова «Нарушения письменной речи и их преодоление у младших школьников</a:t>
            </a:r>
            <a:r>
              <a:rPr lang="ru-RU" sz="1800" dirty="0" smtClean="0">
                <a:solidFill>
                  <a:srgbClr val="0000FF"/>
                </a:solidFill>
              </a:rPr>
              <a:t>».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4038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Фомичевой М. Ф.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М</a:t>
            </a:r>
            <a:r>
              <a:rPr lang="ru-RU" sz="1800" dirty="0">
                <a:solidFill>
                  <a:srgbClr val="0000FF"/>
                </a:solidFill>
              </a:rPr>
              <a:t>. Ф. Фомичёва «Воспитание у детей правильного произношения».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7170" name="Picture 2" descr="C:\Users\Любаша\Pictures\67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46" y="3068960"/>
            <a:ext cx="2088232" cy="31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баша\Pictures\185_14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8" y="3134892"/>
            <a:ext cx="19050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4038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Цветковой Л. С.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Л</a:t>
            </a:r>
            <a:r>
              <a:rPr lang="ru-RU" sz="1800" dirty="0">
                <a:solidFill>
                  <a:srgbClr val="0000FF"/>
                </a:solidFill>
              </a:rPr>
              <a:t>. С. Цветкова «Методика нейропсихологической диагностики детей», «Нейропсихология и афазия: Новый подход</a:t>
            </a:r>
            <a:r>
              <a:rPr lang="ru-RU" sz="1800" dirty="0" smtClean="0">
                <a:solidFill>
                  <a:srgbClr val="0000FF"/>
                </a:solidFill>
              </a:rPr>
              <a:t>».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4038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Волковой Г. А.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Г. А. Волкова «Игровая деятельность в устранении заикания у дошкольников».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8194" name="Picture 2" descr="C:\Users\Любаша\Pictures\55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1872208" cy="29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баша\Pictures\5-89814-242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27675"/>
            <a:ext cx="22610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Ткаченко Т. А.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8998"/>
            <a:ext cx="2448272" cy="3783693"/>
          </a:xfrm>
          <a:prstGeom prst="rect">
            <a:avLst/>
          </a:prstGeom>
        </p:spPr>
      </p:pic>
      <p:pic>
        <p:nvPicPr>
          <p:cNvPr id="9218" name="Picture 2" descr="C:\Users\Любаша\Pictures\97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232248" cy="34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баша\Pictures\15907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4189"/>
            <a:ext cx="2304256" cy="35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Мазановой Е. В.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2050" name="Picture 2" descr="C:\Users\Любаша\Pictures\242050_Logopediya_Agrammaticheskaya_forma_disgrafii_Tetrad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832109" cy="26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аша\Pictures\071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2053744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аша\Pictures\2682620_Korrekciya_akusticheskoj_disgrafii_Konspekty_zanyatij_dlya_logope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1780890" cy="26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баша\Pictures\2755630_Korrekciya_agrammaticheskoj_disgrafii_konspekty_zanyatij_dlya_logope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1872208" cy="28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юбаша\Pictures\4785945_Korrekciya_disgrafii_na_pochve_narusheniya_yazykovogo_analiza_i_sinteza_Konspekty_zanyatij_dlya_logoped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22982"/>
            <a:ext cx="1791842" cy="26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Коноваленко С. В., Коноваленко С. С.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015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pic>
        <p:nvPicPr>
          <p:cNvPr id="3074" name="Picture 2" descr="C:\Users\Любаша\Pictures\121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0193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аша\Pictures\cbefb60408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0" y="1988840"/>
            <a:ext cx="2165743" cy="3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аша\Pictures\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36" y="2492896"/>
            <a:ext cx="26859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логопедического обследования</a:t>
            </a:r>
          </a:p>
          <a:p>
            <a:pPr marL="0" indent="0" algn="ctr">
              <a:buNone/>
            </a:pPr>
            <a:endParaRPr lang="ru-RU" sz="1200" i="1" u="sng" dirty="0" smtClean="0"/>
          </a:p>
          <a:p>
            <a:pPr marL="0" indent="0" algn="just">
              <a:buNone/>
            </a:pPr>
            <a:r>
              <a:rPr lang="ru-RU" sz="2000" b="1" i="1" u="sng" dirty="0" smtClean="0">
                <a:solidFill>
                  <a:srgbClr val="CC0000"/>
                </a:solidFill>
              </a:rPr>
              <a:t>Тестовая методика диагностики  Ахутиной Т. В., Фотековой Т. А.</a:t>
            </a:r>
            <a:endParaRPr lang="ru-RU" sz="2000" b="1" dirty="0" smtClean="0">
              <a:solidFill>
                <a:srgbClr val="CC0000"/>
              </a:solidFill>
            </a:endParaRPr>
          </a:p>
          <a:p>
            <a:pPr marL="0" indent="0" algn="just">
              <a:buNone/>
            </a:pPr>
            <a:r>
              <a:rPr lang="ru-RU" sz="1600" dirty="0" smtClean="0"/>
              <a:t>«Диагностика </a:t>
            </a:r>
            <a:r>
              <a:rPr lang="ru-RU" sz="1600" dirty="0"/>
              <a:t>речевых нарушений школьников с использованием нейропсихологических методов</a:t>
            </a:r>
            <a:r>
              <a:rPr lang="ru-RU" sz="1600" dirty="0" smtClean="0"/>
              <a:t>».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000" b="1" i="1" u="sng" dirty="0">
                <a:solidFill>
                  <a:srgbClr val="CC0000"/>
                </a:solidFill>
              </a:rPr>
              <a:t>Методика Волковой Г. А.</a:t>
            </a:r>
            <a:endParaRPr lang="ru-RU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«Методика </a:t>
            </a:r>
            <a:r>
              <a:rPr lang="ru-RU" sz="1600" dirty="0"/>
              <a:t>психолого-логопедического обследования детей с нарушениями речи. Вопросы дифференциальной диагностики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000" b="1" i="1" u="sng" dirty="0">
                <a:solidFill>
                  <a:srgbClr val="CC0000"/>
                </a:solidFill>
              </a:rPr>
              <a:t>Методика Волковской Т.Н.</a:t>
            </a:r>
            <a:endParaRPr lang="ru-RU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«Иллюстративная </a:t>
            </a:r>
            <a:r>
              <a:rPr lang="ru-RU" sz="1600" dirty="0"/>
              <a:t>методика логопедического обследования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000" b="1" i="1" u="sng" dirty="0">
                <a:solidFill>
                  <a:srgbClr val="CC0000"/>
                </a:solidFill>
              </a:rPr>
              <a:t>Методика Акименко В. М.</a:t>
            </a:r>
            <a:endParaRPr lang="ru-RU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«Логопедическое </a:t>
            </a:r>
            <a:r>
              <a:rPr lang="ru-RU" sz="1600" dirty="0"/>
              <a:t>обследование детей с речевыми нарушениями».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u="sng" dirty="0">
                <a:solidFill>
                  <a:srgbClr val="CC0000"/>
                </a:solidFill>
              </a:rPr>
              <a:t>Методика Безруковой О. А., Каленковой О. Н.</a:t>
            </a:r>
            <a:endParaRPr lang="ru-RU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«Методика </a:t>
            </a:r>
            <a:r>
              <a:rPr lang="ru-RU" sz="1600" dirty="0"/>
              <a:t>определения уровня речевого развития детей дошкольного возраста».</a:t>
            </a:r>
          </a:p>
          <a:p>
            <a:endParaRPr lang="ru-RU" sz="1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5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Критерии технологичности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dirty="0"/>
              <a:t>Образовательная технология должна удовлетворять основным требованиям (критериям</a:t>
            </a:r>
            <a:r>
              <a:rPr lang="ru-RU" sz="2000" dirty="0" smtClean="0"/>
              <a:t>):</a:t>
            </a:r>
          </a:p>
          <a:p>
            <a:pPr marL="1828800" lvl="4" indent="0">
              <a:buNone/>
            </a:pPr>
            <a:endParaRPr lang="ru-RU" dirty="0" smtClean="0"/>
          </a:p>
          <a:p>
            <a:pPr lvl="5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/>
              <a:t>Концептуальность</a:t>
            </a:r>
          </a:p>
          <a:p>
            <a:pPr lvl="5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/>
              <a:t>Системность</a:t>
            </a:r>
          </a:p>
          <a:p>
            <a:pPr lvl="5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/>
              <a:t>Управляемость</a:t>
            </a:r>
          </a:p>
          <a:p>
            <a:pPr lvl="5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/>
              <a:t>Эффективность</a:t>
            </a:r>
          </a:p>
          <a:p>
            <a:pPr lvl="5">
              <a:lnSpc>
                <a:spcPct val="150000"/>
              </a:lnSpc>
              <a:buFont typeface="Arial" charset="0"/>
              <a:buChar char="•"/>
            </a:pPr>
            <a:r>
              <a:rPr lang="ru-RU" sz="2800" dirty="0" err="1"/>
              <a:t>Воспроизводимость</a:t>
            </a:r>
            <a:endParaRPr lang="ru-RU" sz="2800" dirty="0"/>
          </a:p>
          <a:p>
            <a:pPr lvl="5">
              <a:buFont typeface="Arial" charset="0"/>
              <a:buChar char="•"/>
            </a:pPr>
            <a:endParaRPr lang="ru-RU" sz="1200" dirty="0"/>
          </a:p>
          <a:p>
            <a:pPr lvl="5">
              <a:buFont typeface="Arial" charset="0"/>
              <a:buChar char="•"/>
            </a:pPr>
            <a:endParaRPr lang="ru-RU" sz="1400" dirty="0"/>
          </a:p>
          <a:p>
            <a:pPr lvl="5">
              <a:buFont typeface="Arial" charset="0"/>
              <a:buChar char="•"/>
            </a:pPr>
            <a:endParaRPr lang="ru-RU" sz="1600" dirty="0"/>
          </a:p>
          <a:p>
            <a:pPr lvl="4">
              <a:buFont typeface="Arial" charset="0"/>
              <a:buChar char="•"/>
            </a:pPr>
            <a:endParaRPr lang="ru-RU" sz="1800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3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Цели </a:t>
            </a:r>
            <a:r>
              <a:rPr lang="ru-RU" sz="4000" b="1" dirty="0" smtClean="0">
                <a:solidFill>
                  <a:srgbClr val="FF0000"/>
                </a:solidFill>
              </a:rPr>
              <a:t>обучения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/>
              <a:t>     Сознательно </a:t>
            </a:r>
            <a:r>
              <a:rPr lang="ru-RU" b="1" dirty="0"/>
              <a:t>планируемые результаты </a:t>
            </a:r>
            <a:r>
              <a:rPr lang="ru-RU" dirty="0"/>
              <a:t>обучения, которые </a:t>
            </a:r>
            <a:r>
              <a:rPr lang="ru-RU" b="1" dirty="0"/>
              <a:t>отражают</a:t>
            </a:r>
            <a:r>
              <a:rPr lang="ru-RU" dirty="0"/>
              <a:t> усваиваемые знания, навыки, умения, развитие творческого мышления, человечности и других качеств, необходимых личности как субъекту общественной, трудовой и семейной жизни.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u="sng" dirty="0" smtClean="0">
                <a:solidFill>
                  <a:schemeClr val="tx1"/>
                </a:solidFill>
              </a:rPr>
              <a:t>Перечень целей: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b="1" i="1" dirty="0">
                <a:solidFill>
                  <a:srgbClr val="FF0000"/>
                </a:solidFill>
              </a:rPr>
              <a:t>Знание.</a:t>
            </a:r>
            <a:r>
              <a:rPr lang="ru-RU" dirty="0"/>
              <a:t> Ученик знает факты, терминологию, теории, методы, принципы. </a:t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i="1" dirty="0">
                <a:solidFill>
                  <a:srgbClr val="FF0000"/>
                </a:solidFill>
              </a:rPr>
              <a:t>Понимание.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Ученик объясняет связи между явлениями, преобразует материал, описывает следствия, вытекающие из данных. </a:t>
            </a:r>
            <a:br>
              <a:rPr lang="ru-RU" dirty="0"/>
            </a:b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i="1" dirty="0">
                <a:solidFill>
                  <a:srgbClr val="FF0000"/>
                </a:solidFill>
              </a:rPr>
              <a:t>Применение.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Ученик использует понятия, принципы, правила в конкретных ситуациях. </a:t>
            </a:r>
            <a:br>
              <a:rPr lang="ru-RU" dirty="0"/>
            </a:b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b="1" i="1" dirty="0">
                <a:solidFill>
                  <a:srgbClr val="FF0000"/>
                </a:solidFill>
              </a:rPr>
              <a:t>Анализ.</a:t>
            </a:r>
            <a:r>
              <a:rPr lang="ru-RU" dirty="0"/>
              <a:t> Ученик выделяет скрытые предположения, существенные признаки, логику рассуждения. </a:t>
            </a:r>
            <a:br>
              <a:rPr lang="ru-RU" dirty="0"/>
            </a:b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i="1" dirty="0">
                <a:solidFill>
                  <a:srgbClr val="FF0000"/>
                </a:solidFill>
              </a:rPr>
              <a:t>Синтез.</a:t>
            </a:r>
            <a:r>
              <a:rPr lang="ru-RU" dirty="0"/>
              <a:t> Ученик пишет сочинение, делает план эксперимента, решает проблемы с опорой на знания из разных областей.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38450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Концептуальность.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Каждой </a:t>
            </a:r>
            <a:r>
              <a:rPr lang="ru-RU" dirty="0"/>
              <a:t>образовательной технологии должна быть присуща </a:t>
            </a:r>
            <a:r>
              <a:rPr lang="ru-RU" b="1" dirty="0"/>
              <a:t>опора на научную концепцию</a:t>
            </a:r>
            <a:r>
              <a:rPr lang="ru-RU" dirty="0"/>
              <a:t>, включающую философское, психологическое, дидактическое и социально-педагогическое обоснование достижения образовательных целей.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Системность.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Образовательная </a:t>
            </a:r>
            <a:r>
              <a:rPr lang="ru-RU" dirty="0"/>
              <a:t>технология должна </a:t>
            </a:r>
            <a:r>
              <a:rPr lang="ru-RU" b="1" dirty="0"/>
              <a:t>обладать</a:t>
            </a:r>
            <a:r>
              <a:rPr lang="ru-RU" dirty="0"/>
              <a:t> всеми </a:t>
            </a:r>
            <a:r>
              <a:rPr lang="ru-RU" b="1" dirty="0"/>
              <a:t>признаками системы</a:t>
            </a:r>
            <a:r>
              <a:rPr lang="ru-RU" dirty="0"/>
              <a:t>: логикой процесса, взаимосвязью всех его частей, целостностью. </a:t>
            </a: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Управляемость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предполагает </a:t>
            </a:r>
            <a:r>
              <a:rPr lang="ru-RU" b="1" dirty="0"/>
              <a:t>возможность</a:t>
            </a:r>
            <a:r>
              <a:rPr lang="ru-RU" dirty="0"/>
              <a:t> диагностического </a:t>
            </a:r>
            <a:r>
              <a:rPr lang="ru-RU" b="1" dirty="0"/>
              <a:t>целеполагания</a:t>
            </a:r>
            <a:r>
              <a:rPr lang="ru-RU" dirty="0"/>
              <a:t>, </a:t>
            </a:r>
            <a:r>
              <a:rPr lang="ru-RU" b="1" dirty="0"/>
              <a:t>планирования</a:t>
            </a:r>
            <a:r>
              <a:rPr lang="ru-RU" dirty="0"/>
              <a:t>, </a:t>
            </a:r>
            <a:r>
              <a:rPr lang="ru-RU" b="1" dirty="0"/>
              <a:t>проектирования</a:t>
            </a:r>
            <a:r>
              <a:rPr lang="ru-RU" dirty="0"/>
              <a:t> процесса обучения, поэтапной </a:t>
            </a:r>
            <a:r>
              <a:rPr lang="ru-RU" b="1" dirty="0"/>
              <a:t>диагностики</a:t>
            </a:r>
            <a:r>
              <a:rPr lang="ru-RU" dirty="0"/>
              <a:t>, варьирования средствами и методами с целью корректировки результатов.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8229600" cy="32689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Эффективность.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Современные </a:t>
            </a:r>
            <a:r>
              <a:rPr lang="ru-RU" dirty="0"/>
              <a:t>образовательные технологии существуют </a:t>
            </a:r>
            <a:r>
              <a:rPr lang="ru-RU" b="1" dirty="0"/>
              <a:t>в конкурентных условиях </a:t>
            </a:r>
            <a:r>
              <a:rPr lang="ru-RU" dirty="0"/>
              <a:t>и должны быть </a:t>
            </a:r>
            <a:r>
              <a:rPr lang="ru-RU" b="1" dirty="0"/>
              <a:t>эффективными по результатам </a:t>
            </a:r>
            <a:r>
              <a:rPr lang="ru-RU" dirty="0"/>
              <a:t>и </a:t>
            </a:r>
            <a:r>
              <a:rPr lang="ru-RU" b="1" dirty="0"/>
              <a:t>оптимальными по затратам</a:t>
            </a:r>
            <a:r>
              <a:rPr lang="ru-RU" dirty="0"/>
              <a:t>, гарантировать достижение определенного стандарта обучения.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Воспроизводимость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подразумевает </a:t>
            </a:r>
            <a:r>
              <a:rPr lang="ru-RU" b="1" dirty="0"/>
              <a:t>возможность</a:t>
            </a:r>
            <a:r>
              <a:rPr lang="ru-RU" dirty="0"/>
              <a:t> применения (</a:t>
            </a:r>
            <a:r>
              <a:rPr lang="ru-RU" b="1" dirty="0"/>
              <a:t>повторения, воспроизведение</a:t>
            </a:r>
            <a:r>
              <a:rPr lang="ru-RU" dirty="0"/>
              <a:t>) образовательной технологии в других однотипных общеобразовательных учреждениях, другими субъектами.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ТЕХНОЛОГИЧНОСТИ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4038600" cy="51125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sz="2200" dirty="0"/>
          </a:p>
          <a:p>
            <a:pPr marL="0" indent="0" algn="l">
              <a:buNone/>
            </a:pPr>
            <a:r>
              <a:rPr lang="ru-RU" sz="2400" dirty="0" smtClean="0"/>
              <a:t>«Образовательная</a:t>
            </a:r>
          </a:p>
          <a:p>
            <a:pPr marL="0" indent="0" algn="l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технология</a:t>
            </a:r>
            <a:r>
              <a:rPr lang="ru-RU" sz="2400" dirty="0" smtClean="0"/>
              <a:t> </a:t>
            </a:r>
            <a:r>
              <a:rPr lang="ru-RU" sz="2400" dirty="0"/>
              <a:t>– это </a:t>
            </a:r>
            <a:r>
              <a:rPr lang="ru-RU" sz="2400" b="1" dirty="0">
                <a:solidFill>
                  <a:srgbClr val="0000FF"/>
                </a:solidFill>
              </a:rPr>
              <a:t>строго</a:t>
            </a:r>
            <a:r>
              <a:rPr lang="ru-RU" sz="2400" dirty="0"/>
              <a:t> научное проектирование и </a:t>
            </a:r>
            <a:r>
              <a:rPr lang="ru-RU" sz="2400" b="1" dirty="0">
                <a:solidFill>
                  <a:srgbClr val="0000FF"/>
                </a:solidFill>
              </a:rPr>
              <a:t>точное</a:t>
            </a:r>
            <a:r>
              <a:rPr lang="ru-RU" sz="2400" dirty="0"/>
              <a:t> воспроизведение гарантирующих успех педагогических действий».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4038600" cy="511256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pic>
        <p:nvPicPr>
          <p:cNvPr id="5122" name="Picture 2" descr="C:\Users\Любаша\Pictures\0488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69" y="1556792"/>
            <a:ext cx="3528392" cy="50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логопедического обследования</a:t>
            </a:r>
            <a:r>
              <a:rPr lang="ru-RU" sz="2200" i="1" u="sng" dirty="0" smtClean="0"/>
              <a:t>.</a:t>
            </a:r>
          </a:p>
          <a:p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коррекции звукопроизношения</a:t>
            </a:r>
            <a:r>
              <a:rPr lang="ru-RU" sz="2200" i="1" u="sng" dirty="0" smtClean="0"/>
              <a:t>.</a:t>
            </a:r>
          </a:p>
          <a:p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формирования речевого дыхания </a:t>
            </a:r>
            <a:r>
              <a:rPr lang="ru-RU" sz="2200" i="1" u="sng" dirty="0"/>
              <a:t>при различных нарушениях </a:t>
            </a:r>
            <a:r>
              <a:rPr lang="ru-RU" sz="2200" i="1" u="sng" dirty="0" smtClean="0"/>
              <a:t>произносительной</a:t>
            </a:r>
            <a:r>
              <a:rPr lang="ru-RU" sz="2200" u="sng" dirty="0"/>
              <a:t> </a:t>
            </a:r>
            <a:r>
              <a:rPr lang="ru-RU" sz="2200" i="1" u="sng" dirty="0" smtClean="0"/>
              <a:t>стороны </a:t>
            </a:r>
            <a:r>
              <a:rPr lang="ru-RU" sz="2200" i="1" u="sng" dirty="0"/>
              <a:t>речи</a:t>
            </a:r>
            <a:r>
              <a:rPr lang="ru-RU" sz="2200" i="1" u="sng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коррекции голоса </a:t>
            </a:r>
            <a:r>
              <a:rPr lang="ru-RU" sz="2200" i="1" u="sng" dirty="0"/>
              <a:t>при различных нарушениях произносительной стороны речи</a:t>
            </a:r>
            <a:r>
              <a:rPr lang="ru-RU" sz="2200" i="1" u="sng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развития интонационной </a:t>
            </a:r>
            <a:r>
              <a:rPr lang="ru-RU" sz="2200" i="1" u="sng" dirty="0">
                <a:solidFill>
                  <a:schemeClr val="tx1"/>
                </a:solidFill>
              </a:rPr>
              <a:t>стороны </a:t>
            </a:r>
            <a:r>
              <a:rPr lang="ru-RU" sz="2200" i="1" u="sng" dirty="0"/>
              <a:t>речи</a:t>
            </a:r>
            <a:r>
              <a:rPr lang="ru-RU" sz="2200" i="1" u="sng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коррекции темпо-ритмической </a:t>
            </a:r>
            <a:r>
              <a:rPr lang="ru-RU" sz="2200" i="1" u="sng" dirty="0"/>
              <a:t>стороны речи</a:t>
            </a:r>
            <a:r>
              <a:rPr lang="ru-RU" sz="2200" i="1" u="sng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развития лексико-грамматической </a:t>
            </a:r>
            <a:r>
              <a:rPr lang="ru-RU" sz="2200" i="1" u="sng" dirty="0"/>
              <a:t>стороны речи</a:t>
            </a:r>
            <a:r>
              <a:rPr lang="ru-RU" sz="2200" i="1" u="sng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u="sng" dirty="0"/>
              <a:t>Технология </a:t>
            </a:r>
            <a:r>
              <a:rPr lang="ru-RU" sz="2200" i="1" u="sng" dirty="0">
                <a:solidFill>
                  <a:srgbClr val="FF0000"/>
                </a:solidFill>
              </a:rPr>
              <a:t>логопедического массажа</a:t>
            </a:r>
            <a:r>
              <a:rPr lang="ru-RU" sz="2200" i="1" u="sng" dirty="0"/>
              <a:t>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4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Технология Грибовой О. Е.</a:t>
            </a:r>
          </a:p>
          <a:p>
            <a:endParaRPr lang="ru-RU" smtClean="0"/>
          </a:p>
          <a:p>
            <a:r>
              <a:rPr lang="ru-RU" smtClean="0"/>
              <a:t>О. Е. Грибова «Технология</a:t>
            </a:r>
          </a:p>
          <a:p>
            <a:r>
              <a:rPr lang="ru-RU" smtClean="0"/>
              <a:t>организации логопедического обследования».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ТЕХНОЛОГИИ</a:t>
            </a:r>
            <a:endParaRPr lang="ru-RU" dirty="0"/>
          </a:p>
        </p:txBody>
      </p:sp>
      <p:pic>
        <p:nvPicPr>
          <p:cNvPr id="6146" name="Picture 2" descr="C:\Users\Любаша\Pictures\5164880_Tehnologiya_organizacii_logopedicheskogo_obsledov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2" y="1988840"/>
            <a:ext cx="2952328" cy="42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4038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Агранович  З. Е.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З. Е. Агранович «Логопедическая работа по преодолению нарушений слоговой структуры слов у детей».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4038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FF"/>
                </a:solidFill>
              </a:rPr>
              <a:t>Н. В. Нищева «Программа коррекционно-развивающей работы в логопедической группе детского сада для детей с общим недоразвитием речи (с 4 до 7 лет)».</a:t>
            </a: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pic>
        <p:nvPicPr>
          <p:cNvPr id="4098" name="Picture 2" descr="C:\Users\Любаша\Pictures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304256" cy="35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баша\Pictures\3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158104" cy="30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дифференцированного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(технология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уровневой дифференциации)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 smtClean="0"/>
              <a:t>Основная </a:t>
            </a:r>
            <a:r>
              <a:rPr lang="ru-RU" sz="2600" u="sng" dirty="0">
                <a:solidFill>
                  <a:schemeClr val="tx1"/>
                </a:solidFill>
              </a:rPr>
              <a:t>цель</a:t>
            </a:r>
            <a:r>
              <a:rPr lang="ru-RU" sz="2600" dirty="0"/>
              <a:t> данной технологии: </a:t>
            </a:r>
            <a:r>
              <a:rPr lang="ru-RU" sz="2600" b="1" dirty="0">
                <a:solidFill>
                  <a:srgbClr val="0000FF"/>
                </a:solidFill>
              </a:rPr>
              <a:t>обучение каждого на уровне его возможностей и способностей</a:t>
            </a:r>
            <a:r>
              <a:rPr lang="ru-RU" sz="2600" dirty="0"/>
              <a:t>, что дает каждому учащемуся возможность получить максимальные по его способностям знания и реализовать свой личностный </a:t>
            </a:r>
            <a:r>
              <a:rPr lang="ru-RU" sz="2600" dirty="0" smtClean="0"/>
              <a:t>потенциал.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Основная</a:t>
            </a:r>
            <a:r>
              <a:rPr lang="ru-RU" sz="2600" dirty="0"/>
              <a:t> </a:t>
            </a:r>
            <a:r>
              <a:rPr lang="ru-RU" sz="2600" u="sng" dirty="0">
                <a:solidFill>
                  <a:schemeClr val="tx1"/>
                </a:solidFill>
              </a:rPr>
              <a:t>задача</a:t>
            </a:r>
            <a:r>
              <a:rPr lang="ru-RU" sz="2600" dirty="0"/>
              <a:t> технологии дифференцированного обучения: </a:t>
            </a:r>
            <a:r>
              <a:rPr lang="ru-RU" sz="2600" b="1" dirty="0">
                <a:solidFill>
                  <a:srgbClr val="0000FF"/>
                </a:solidFill>
              </a:rPr>
              <a:t>увидеть индивидуальность </a:t>
            </a:r>
            <a:r>
              <a:rPr lang="ru-RU" sz="2600" dirty="0"/>
              <a:t>ученика и сохранить ее, помочь ребенку поверить в свои силы, обеспечить его </a:t>
            </a:r>
            <a:r>
              <a:rPr lang="ru-RU" sz="2600" b="1" dirty="0">
                <a:solidFill>
                  <a:srgbClr val="0000FF"/>
                </a:solidFill>
              </a:rPr>
              <a:t>максимальное развитие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7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04856" cy="50405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Содержание образования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это </a:t>
            </a:r>
            <a:r>
              <a:rPr lang="ru-RU" b="1" dirty="0"/>
              <a:t>система</a:t>
            </a:r>
            <a:r>
              <a:rPr lang="ru-RU" dirty="0"/>
              <a:t> научных </a:t>
            </a:r>
            <a:r>
              <a:rPr lang="ru-RU" b="1" dirty="0"/>
              <a:t>знаний, умений и навыков</a:t>
            </a:r>
            <a:r>
              <a:rPr lang="ru-RU" dirty="0"/>
              <a:t>, мировоззренческих,  нравственно-эстетических идей, познавательного и творческого опыта.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Методы </a:t>
            </a:r>
            <a:r>
              <a:rPr lang="ru-RU" b="1" dirty="0" smtClean="0">
                <a:solidFill>
                  <a:srgbClr val="FF0000"/>
                </a:solidFill>
              </a:rPr>
              <a:t>обучения – </a:t>
            </a:r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b="1" dirty="0" smtClean="0"/>
              <a:t>система</a:t>
            </a:r>
            <a:r>
              <a:rPr lang="ru-RU" dirty="0" smtClean="0"/>
              <a:t> </a:t>
            </a:r>
            <a:r>
              <a:rPr lang="ru-RU" b="1" dirty="0" smtClean="0"/>
              <a:t>последовательных</a:t>
            </a:r>
            <a:r>
              <a:rPr lang="ru-RU" dirty="0" smtClean="0"/>
              <a:t>, взаимосвязанных </a:t>
            </a:r>
            <a:r>
              <a:rPr lang="ru-RU" b="1" dirty="0" smtClean="0"/>
              <a:t>действий</a:t>
            </a:r>
            <a:r>
              <a:rPr lang="ru-RU" dirty="0" smtClean="0"/>
              <a:t> учителя и учащихся, обеспечивающих усвоение содержания образования, развитие умственных сил и способностей учащихся, овладение ими средствами самообразования и самообучения.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2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Игровые технологии позволяют: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проводить </a:t>
            </a:r>
            <a:r>
              <a:rPr lang="ru-RU" sz="2600" dirty="0"/>
              <a:t>занятия в нетрадиционной </a:t>
            </a:r>
            <a:r>
              <a:rPr lang="ru-RU" sz="2600" dirty="0" smtClean="0"/>
              <a:t>форме;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раскрывать </a:t>
            </a:r>
            <a:r>
              <a:rPr lang="ru-RU" sz="2600" dirty="0"/>
              <a:t>способности </a:t>
            </a:r>
            <a:r>
              <a:rPr lang="ru-RU" sz="2600" dirty="0" smtClean="0"/>
              <a:t>учащихся;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развивать </a:t>
            </a:r>
            <a:r>
              <a:rPr lang="ru-RU" sz="2600" dirty="0"/>
              <a:t>коммуникативные </a:t>
            </a:r>
            <a:r>
              <a:rPr lang="ru-RU" sz="2600" dirty="0" smtClean="0"/>
              <a:t>навыки;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организовывать </a:t>
            </a:r>
            <a:r>
              <a:rPr lang="ru-RU" sz="2600" dirty="0"/>
              <a:t>процесс обучения в форме </a:t>
            </a:r>
            <a:r>
              <a:rPr lang="ru-RU" sz="2600" dirty="0" smtClean="0"/>
              <a:t>состязания;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облегчать </a:t>
            </a:r>
            <a:r>
              <a:rPr lang="ru-RU" sz="2600" dirty="0"/>
              <a:t>решение учебной </a:t>
            </a:r>
            <a:r>
              <a:rPr lang="ru-RU" sz="2600" dirty="0" smtClean="0"/>
              <a:t>задачи;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вовлекать </a:t>
            </a:r>
            <a:r>
              <a:rPr lang="ru-RU" sz="2600" dirty="0"/>
              <a:t>всех учащихся группы в учебный </a:t>
            </a:r>
            <a:r>
              <a:rPr lang="ru-RU" sz="2600" dirty="0" smtClean="0"/>
              <a:t>процесс;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практически </a:t>
            </a:r>
            <a:r>
              <a:rPr lang="ru-RU" sz="2600" dirty="0"/>
              <a:t>закреплять полученные </a:t>
            </a:r>
            <a:r>
              <a:rPr lang="ru-RU" sz="2600" dirty="0" smtClean="0"/>
              <a:t>знания;</a:t>
            </a:r>
          </a:p>
          <a:p>
            <a:pPr algn="just">
              <a:buFont typeface="Arial" charset="0"/>
              <a:buChar char="•"/>
            </a:pPr>
            <a:r>
              <a:rPr lang="ru-RU" sz="2600" dirty="0" smtClean="0"/>
              <a:t>формировать </a:t>
            </a:r>
            <a:r>
              <a:rPr lang="ru-RU" sz="2600" dirty="0"/>
              <a:t>мотивационную сферу </a:t>
            </a:r>
            <a:r>
              <a:rPr lang="ru-RU" sz="2600" dirty="0" smtClean="0"/>
              <a:t>учащихся.</a:t>
            </a:r>
          </a:p>
          <a:p>
            <a:pPr marL="0" indent="0" algn="just">
              <a:buNone/>
            </a:pPr>
            <a:r>
              <a:rPr lang="ru-RU" sz="2600" dirty="0" smtClean="0"/>
              <a:t>Игра </a:t>
            </a:r>
            <a:r>
              <a:rPr lang="ru-RU" sz="2600" dirty="0"/>
              <a:t>рассматривается как преодоление пассивности учеников.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 - коммуникативные технологии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ИКТ 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ИКТ позволяют: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сделать </a:t>
            </a:r>
            <a:r>
              <a:rPr lang="ru-RU" dirty="0"/>
              <a:t>занятие </a:t>
            </a:r>
            <a:r>
              <a:rPr lang="ru-RU" dirty="0" smtClean="0"/>
              <a:t>динамичным;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экономят </a:t>
            </a:r>
            <a:r>
              <a:rPr lang="ru-RU" dirty="0"/>
              <a:t>время для написания задания на </a:t>
            </a:r>
            <a:r>
              <a:rPr lang="ru-RU" dirty="0" smtClean="0"/>
              <a:t>доске;</a:t>
            </a:r>
          </a:p>
          <a:p>
            <a:pPr algn="just">
              <a:buFont typeface="Arial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мена </a:t>
            </a:r>
            <a:r>
              <a:rPr lang="ru-RU" dirty="0"/>
              <a:t>заданий происходит быстро, что развивает навык переключаемости внимания («мобильности») </a:t>
            </a:r>
            <a:r>
              <a:rPr lang="ru-RU" dirty="0" smtClean="0"/>
              <a:t>учащихся;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зрительные </a:t>
            </a:r>
            <a:r>
              <a:rPr lang="ru-RU" dirty="0"/>
              <a:t>образы лучше сохраняются в детской памяти.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Учитель-логопед </a:t>
            </a:r>
            <a:r>
              <a:rPr lang="ru-RU" dirty="0"/>
              <a:t>может использовать ИКТ на различных этапах занятия: как организационный момент при введении в новую тему, как вариант очередного задания, закрепление полученных знаний (тестирование), подведение итогов занятия.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6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Позволяют</a:t>
            </a:r>
            <a:r>
              <a:rPr lang="ru-RU" sz="2000" dirty="0">
                <a:solidFill>
                  <a:srgbClr val="0000FF"/>
                </a:solidFill>
              </a:rPr>
              <a:t>: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равномерно </a:t>
            </a:r>
            <a:r>
              <a:rPr lang="ru-RU" sz="2000" dirty="0"/>
              <a:t>во время урока распределять различные виды </a:t>
            </a:r>
            <a:r>
              <a:rPr lang="ru-RU" sz="2000" dirty="0" smtClean="0"/>
              <a:t>заданий;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чередовать </a:t>
            </a:r>
            <a:r>
              <a:rPr lang="ru-RU" sz="2000" dirty="0"/>
              <a:t>мыслительную деятельность с </a:t>
            </a:r>
            <a:r>
              <a:rPr lang="ru-RU" sz="2000" dirty="0" smtClean="0"/>
              <a:t>физминутками;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определять </a:t>
            </a:r>
            <a:r>
              <a:rPr lang="ru-RU" sz="2000" dirty="0"/>
              <a:t>время подачи сложного учебного </a:t>
            </a:r>
            <a:r>
              <a:rPr lang="ru-RU" sz="2000" dirty="0" smtClean="0"/>
              <a:t>материала;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выделять </a:t>
            </a:r>
            <a:r>
              <a:rPr lang="ru-RU" sz="2000" dirty="0"/>
              <a:t>время на проведение самостоятельных </a:t>
            </a:r>
            <a:r>
              <a:rPr lang="ru-RU" sz="2000" dirty="0" smtClean="0"/>
              <a:t>работ;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/>
              <a:t>нормативно </a:t>
            </a:r>
            <a:r>
              <a:rPr lang="ru-RU" sz="2000" dirty="0"/>
              <a:t>применять ТСО, что дает положительные результаты в </a:t>
            </a:r>
            <a:r>
              <a:rPr lang="ru-RU" sz="2000" dirty="0" smtClean="0"/>
              <a:t>обучении.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Предполагают </a:t>
            </a:r>
            <a:r>
              <a:rPr lang="ru-RU" sz="2000" dirty="0">
                <a:solidFill>
                  <a:srgbClr val="0000FF"/>
                </a:solidFill>
              </a:rPr>
              <a:t>совокупность воздействий:</a:t>
            </a:r>
          </a:p>
          <a:p>
            <a:pPr lvl="7" algn="just">
              <a:buFont typeface="Arial" charset="0"/>
              <a:buChar char="•"/>
            </a:pPr>
            <a:r>
              <a:rPr lang="ru-RU" dirty="0" smtClean="0">
                <a:latin typeface="+mn-lt"/>
              </a:rPr>
              <a:t>педагогических;</a:t>
            </a:r>
          </a:p>
          <a:p>
            <a:pPr lvl="7" algn="just">
              <a:buFont typeface="Arial" charset="0"/>
              <a:buChar char="•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сихологических;</a:t>
            </a:r>
          </a:p>
          <a:p>
            <a:pPr lvl="7" algn="just">
              <a:buFont typeface="Arial" charset="0"/>
              <a:buChar char="•"/>
            </a:pPr>
            <a:r>
              <a:rPr lang="ru-RU" dirty="0">
                <a:latin typeface="+mn-lt"/>
              </a:rPr>
              <a:t>м</a:t>
            </a:r>
            <a:r>
              <a:rPr lang="ru-RU" dirty="0" smtClean="0">
                <a:latin typeface="+mn-lt"/>
              </a:rPr>
              <a:t>едицинских.</a:t>
            </a:r>
            <a:endParaRPr lang="ru-RU" dirty="0">
              <a:latin typeface="+mn-lt"/>
            </a:endParaRP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3528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</a:rPr>
              <a:t>Технологии развивающего обучения (ТРО) 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строятся </a:t>
            </a:r>
            <a:r>
              <a:rPr lang="ru-RU" dirty="0"/>
              <a:t>на плодотворных идеях Л. С. </a:t>
            </a:r>
            <a:r>
              <a:rPr lang="ru-RU" dirty="0" smtClean="0"/>
              <a:t>Выготского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знания = средством </a:t>
            </a:r>
            <a:r>
              <a:rPr lang="ru-RU" dirty="0"/>
              <a:t>развития </a:t>
            </a:r>
            <a:r>
              <a:rPr lang="ru-RU" dirty="0" smtClean="0"/>
              <a:t>учащихся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ориентация </a:t>
            </a:r>
            <a:r>
              <a:rPr lang="ru-RU" dirty="0"/>
              <a:t>на «зону ближайшего </a:t>
            </a:r>
            <a:r>
              <a:rPr lang="ru-RU" dirty="0" smtClean="0"/>
              <a:t>развития»</a:t>
            </a:r>
          </a:p>
          <a:p>
            <a:pPr marL="514350" indent="-514350" algn="ctr">
              <a:buAutoNum type="arabicPeriod"/>
            </a:pPr>
            <a:r>
              <a:rPr lang="ru-RU" smtClean="0"/>
              <a:t>характер положительной оценки </a:t>
            </a:r>
            <a:r>
              <a:rPr lang="ru-RU" dirty="0"/>
              <a:t>учебной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Технология поэтапного формирования умственных </a:t>
            </a:r>
            <a:r>
              <a:rPr lang="ru-RU" b="1" dirty="0" smtClean="0">
                <a:solidFill>
                  <a:srgbClr val="FF0000"/>
                </a:solidFill>
              </a:rPr>
              <a:t>действий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dirty="0"/>
              <a:t>Теория поэтапного формирования умственных </a:t>
            </a:r>
            <a:r>
              <a:rPr lang="ru-RU" sz="1600" dirty="0" smtClean="0"/>
              <a:t>действий </a:t>
            </a:r>
            <a:r>
              <a:rPr lang="ru-RU" sz="1600" dirty="0"/>
              <a:t>разработана П. Я. </a:t>
            </a:r>
            <a:r>
              <a:rPr lang="ru-RU" sz="1600" dirty="0" smtClean="0"/>
              <a:t>Гальпериным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Условия для </a:t>
            </a:r>
            <a:r>
              <a:rPr lang="ru-RU" sz="2000" dirty="0">
                <a:solidFill>
                  <a:srgbClr val="0000FF"/>
                </a:solidFill>
              </a:rPr>
              <a:t>овладения новым умственным </a:t>
            </a:r>
            <a:r>
              <a:rPr lang="ru-RU" sz="2000" dirty="0" smtClean="0">
                <a:solidFill>
                  <a:srgbClr val="0000FF"/>
                </a:solidFill>
              </a:rPr>
              <a:t>действием:</a:t>
            </a:r>
          </a:p>
          <a:p>
            <a:pPr marL="0" indent="0">
              <a:buNone/>
            </a:pPr>
            <a:r>
              <a:rPr lang="ru-RU" sz="2000" dirty="0" smtClean="0"/>
              <a:t>1. наличие мотивации;</a:t>
            </a:r>
          </a:p>
          <a:p>
            <a:pPr marL="0" indent="0">
              <a:buNone/>
            </a:pPr>
            <a:r>
              <a:rPr lang="ru-RU" sz="2000" dirty="0" smtClean="0"/>
              <a:t>2. выполнение </a:t>
            </a:r>
            <a:r>
              <a:rPr lang="ru-RU" sz="2000" dirty="0"/>
              <a:t>действия во внешней форме без </a:t>
            </a:r>
            <a:r>
              <a:rPr lang="ru-RU" sz="2000" dirty="0" smtClean="0"/>
              <a:t>ошибок;</a:t>
            </a:r>
          </a:p>
          <a:p>
            <a:pPr marL="0" indent="0">
              <a:buNone/>
            </a:pPr>
            <a:r>
              <a:rPr lang="ru-RU" sz="2000" dirty="0" smtClean="0"/>
              <a:t>3. приобретение </a:t>
            </a:r>
            <a:r>
              <a:rPr lang="ru-RU" sz="2000" dirty="0"/>
              <a:t>действием свойств обобщенности, </a:t>
            </a:r>
            <a:r>
              <a:rPr lang="ru-RU" sz="2000" dirty="0" smtClean="0"/>
              <a:t>разумности;</a:t>
            </a:r>
          </a:p>
          <a:p>
            <a:pPr marL="0" indent="0">
              <a:buNone/>
            </a:pPr>
            <a:r>
              <a:rPr lang="ru-RU" sz="2000" dirty="0" smtClean="0"/>
              <a:t>4. перевод </a:t>
            </a:r>
            <a:r>
              <a:rPr lang="ru-RU" sz="2000" dirty="0"/>
              <a:t>действия в умственный план. </a:t>
            </a:r>
            <a:endParaRPr lang="ru-RU" sz="20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Действия: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Внешняя речь		внутренняя речь	скрытая речь</a:t>
            </a:r>
            <a:r>
              <a:rPr lang="ru-RU" sz="2000" dirty="0"/>
              <a:t> </a:t>
            </a:r>
            <a:r>
              <a:rPr lang="ru-RU" sz="2000" dirty="0" smtClean="0"/>
              <a:t>							(</a:t>
            </a:r>
            <a:r>
              <a:rPr lang="ru-RU" sz="2000" dirty="0"/>
              <a:t>внутреннее </a:t>
            </a:r>
            <a:r>
              <a:rPr lang="ru-RU" sz="2000" dirty="0" smtClean="0"/>
              <a:t>действие)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555776" y="5253583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417046" y="526101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Технология организации «ситуации успеха»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идеи Н. Е. </a:t>
            </a:r>
            <a:r>
              <a:rPr lang="ru-RU" dirty="0" err="1"/>
              <a:t>Щурковой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lvl="0"/>
            <a:r>
              <a:rPr lang="ru-RU" dirty="0"/>
              <a:t>культивирование настроения доброжелательности;</a:t>
            </a:r>
          </a:p>
          <a:p>
            <a:pPr lvl="0"/>
            <a:r>
              <a:rPr lang="ru-RU" dirty="0"/>
              <a:t>снятие страха перед деятельностью;</a:t>
            </a:r>
          </a:p>
          <a:p>
            <a:pPr lvl="0"/>
            <a:r>
              <a:rPr lang="ru-RU" dirty="0"/>
              <a:t>скрытая помощь;</a:t>
            </a:r>
          </a:p>
          <a:p>
            <a:pPr lvl="0"/>
            <a:r>
              <a:rPr lang="ru-RU" dirty="0"/>
              <a:t>авансирование ребёнка, т.е. оглашение его успехов;</a:t>
            </a:r>
          </a:p>
          <a:p>
            <a:pPr lvl="0"/>
            <a:r>
              <a:rPr lang="ru-RU" dirty="0"/>
              <a:t>усиление мотивов деятельности;</a:t>
            </a:r>
          </a:p>
          <a:p>
            <a:pPr lvl="0"/>
            <a:r>
              <a:rPr lang="ru-RU" dirty="0"/>
              <a:t>педагогическое внушение;</a:t>
            </a:r>
          </a:p>
          <a:p>
            <a:pPr lvl="0"/>
            <a:r>
              <a:rPr lang="ru-RU" dirty="0"/>
              <a:t>педагогическая </a:t>
            </a:r>
            <a:r>
              <a:rPr lang="ru-RU" u="sng" dirty="0"/>
              <a:t>оценка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Новые логопедические </a:t>
            </a:r>
            <a:r>
              <a:rPr lang="ru-RU" b="1" dirty="0" smtClean="0">
                <a:solidFill>
                  <a:srgbClr val="FF0000"/>
                </a:solidFill>
              </a:rPr>
              <a:t>технологии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В. М. Акименко «Новые логопедические технологии».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2940" y="1556791"/>
            <a:ext cx="4038600" cy="48965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  <p:pic>
        <p:nvPicPr>
          <p:cNvPr id="1026" name="Picture 2" descr="C:\Users\Любаша\Pictures\7205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85663"/>
            <a:ext cx="3024336" cy="47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Новые логопедические технологии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Логопедический массаж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i="1" u="sng" dirty="0">
                <a:solidFill>
                  <a:srgbClr val="0000FF"/>
                </a:solidFill>
              </a:rPr>
              <a:t>Массаж языка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i="1" u="sng" dirty="0" err="1">
                <a:solidFill>
                  <a:srgbClr val="0000FF"/>
                </a:solidFill>
              </a:rPr>
              <a:t>Аурикулотерапия</a:t>
            </a:r>
            <a:r>
              <a:rPr lang="ru-RU" dirty="0"/>
              <a:t> – лечебное воздействие на точки ушной раковины.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Японская методика пальцевого массажа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i="1" u="sng" dirty="0">
                <a:solidFill>
                  <a:srgbClr val="0000FF"/>
                </a:solidFill>
              </a:rPr>
              <a:t>Массаж при ринолалии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i="1" u="sng" dirty="0">
                <a:solidFill>
                  <a:srgbClr val="0000FF"/>
                </a:solidFill>
              </a:rPr>
              <a:t>Фитотерапия</a:t>
            </a:r>
            <a:r>
              <a:rPr lang="ru-RU" dirty="0"/>
              <a:t> – лечение с помощью лекарственных растений.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Ароматерапия</a:t>
            </a:r>
            <a:r>
              <a:rPr lang="ru-RU" dirty="0"/>
              <a:t> – улучшение работоспособности и настроения с помощью </a:t>
            </a:r>
            <a:r>
              <a:rPr lang="ru-RU" dirty="0">
                <a:solidFill>
                  <a:schemeClr val="tx1"/>
                </a:solidFill>
              </a:rPr>
              <a:t>запахов.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Музыкотерапия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– воздействие музыки на человека с терапевтическими целями.</a:t>
            </a:r>
          </a:p>
          <a:p>
            <a:r>
              <a:rPr lang="ru-RU" i="1" u="sng" dirty="0" err="1">
                <a:solidFill>
                  <a:srgbClr val="0000FF"/>
                </a:solidFill>
              </a:rPr>
              <a:t>Хромотерапия</a:t>
            </a:r>
            <a:r>
              <a:rPr lang="ru-RU" dirty="0"/>
              <a:t> – терапевтическое воздействие цвета на организм человека.</a:t>
            </a:r>
          </a:p>
          <a:p>
            <a:r>
              <a:rPr lang="ru-RU" i="1" u="sng" dirty="0" err="1">
                <a:solidFill>
                  <a:srgbClr val="0000FF"/>
                </a:solidFill>
              </a:rPr>
              <a:t>Литотерапия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– терапевтическое воздействие камней (минералов) на организм человека.</a:t>
            </a:r>
          </a:p>
          <a:p>
            <a:r>
              <a:rPr lang="ru-RU" i="1" u="sng" dirty="0" err="1">
                <a:solidFill>
                  <a:srgbClr val="0000FF"/>
                </a:solidFill>
              </a:rPr>
              <a:t>Имаготерапия</a:t>
            </a:r>
            <a:r>
              <a:rPr lang="ru-RU" dirty="0"/>
              <a:t> – театрализация терапевтического процесса (образ). В основе лежит использование пересказа произведения, переход рассказа в заранее запланированный диалог между взрослым и ребенком, развивающий ситуацию.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Су-</a:t>
            </a:r>
            <a:r>
              <a:rPr lang="ru-RU" i="1" u="sng" dirty="0" err="1">
                <a:solidFill>
                  <a:srgbClr val="0000FF"/>
                </a:solidFill>
              </a:rPr>
              <a:t>Джок</a:t>
            </a:r>
            <a:r>
              <a:rPr lang="ru-RU" i="1" u="sng" dirty="0">
                <a:solidFill>
                  <a:srgbClr val="0000FF"/>
                </a:solidFill>
              </a:rPr>
              <a:t> терапия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– влияние высокоактивных точек  кистей и стоп на соответствующие органы и участки тела.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7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Любаша\Pictures\Tsteni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184576" cy="42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Группы методов обучения</a:t>
            </a:r>
          </a:p>
          <a:p>
            <a:pPr marL="0" indent="0" algn="ctr">
              <a:buNone/>
            </a:pPr>
            <a:r>
              <a:rPr lang="ru-RU" sz="2000" dirty="0"/>
              <a:t>1</a:t>
            </a:r>
            <a:r>
              <a:rPr lang="ru-RU" sz="2000" b="1" dirty="0"/>
              <a:t>. </a:t>
            </a:r>
            <a:r>
              <a:rPr lang="ru-RU" sz="1600" b="1" dirty="0"/>
              <a:t>Методы организации и осуществления учебно-познавательной деятельности.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81104"/>
              </p:ext>
            </p:extLst>
          </p:nvPr>
        </p:nvGraphicFramePr>
        <p:xfrm>
          <a:off x="755576" y="2420888"/>
          <a:ext cx="7704856" cy="3662680"/>
        </p:xfrm>
        <a:graphic>
          <a:graphicData uri="http://schemas.openxmlformats.org/drawingml/2006/table">
            <a:tbl>
              <a:tblPr firstRow="1" bandRow="1"/>
              <a:tblGrid>
                <a:gridCol w="1926214"/>
                <a:gridCol w="1926214"/>
                <a:gridCol w="1926214"/>
                <a:gridCol w="1926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источнику передачи и восприятия учебной деятельности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логике передачи и восприятия информации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степени </a:t>
                      </a:r>
                      <a:r>
                        <a:rPr lang="ru-RU" sz="1800" i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самостоятель-ности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мышления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степени управления учебной работой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Словесные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Индуктивные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Репродуктивные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руководством преподавателя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Дедуктивные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Проблемно-поисковые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Самостоятель-ная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 обучаемых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Группы методов обучения</a:t>
            </a:r>
          </a:p>
          <a:p>
            <a:pPr marL="0" indent="0" algn="ctr">
              <a:buNone/>
            </a:pPr>
            <a:r>
              <a:rPr lang="ru-RU" sz="2000" dirty="0" smtClean="0"/>
              <a:t>2</a:t>
            </a:r>
            <a:r>
              <a:rPr lang="ru-RU" sz="2000" b="1" dirty="0" smtClean="0"/>
              <a:t>. </a:t>
            </a:r>
            <a:r>
              <a:rPr lang="ru-RU" sz="1600" b="1" dirty="0" smtClean="0"/>
              <a:t>Методы </a:t>
            </a:r>
            <a:r>
              <a:rPr lang="ru-RU" sz="1600" b="1" dirty="0"/>
              <a:t>стимулирования и мотивации учебной </a:t>
            </a:r>
            <a:r>
              <a:rPr lang="ru-RU" sz="1600" b="1" dirty="0" smtClean="0"/>
              <a:t>деятельности.</a:t>
            </a:r>
          </a:p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32495"/>
              </p:ext>
            </p:extLst>
          </p:nvPr>
        </p:nvGraphicFramePr>
        <p:xfrm>
          <a:off x="683568" y="2564904"/>
          <a:ext cx="7704856" cy="2661920"/>
        </p:xfrm>
        <a:graphic>
          <a:graphicData uri="http://schemas.openxmlformats.org/drawingml/2006/table">
            <a:tbl>
              <a:tblPr firstRow="1" bandRow="1"/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стимулирования интереса к учению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стимулирования ответственности и долга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Убеждения в значимости учения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дискуссии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Предъявления требований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эмоционально-нравственных ситуаций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Поощрения и наказания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Организационно-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деятельностные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2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Группы методов обучения</a:t>
            </a:r>
          </a:p>
          <a:p>
            <a:pPr marL="0" indent="0" algn="ctr">
              <a:buNone/>
            </a:pPr>
            <a:r>
              <a:rPr lang="ru-RU" sz="2000" dirty="0"/>
              <a:t>2</a:t>
            </a:r>
            <a:r>
              <a:rPr lang="ru-RU" sz="2000" b="1" dirty="0"/>
              <a:t>. </a:t>
            </a:r>
            <a:r>
              <a:rPr lang="ru-RU" sz="1600" b="1" dirty="0" smtClean="0"/>
              <a:t>Методы </a:t>
            </a:r>
            <a:r>
              <a:rPr lang="ru-RU" sz="1600" b="1" dirty="0"/>
              <a:t>контроля и самоконтроля за эффективностью учебно-познавательной деятельности.</a:t>
            </a:r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04541"/>
              </p:ext>
            </p:extLst>
          </p:nvPr>
        </p:nvGraphicFramePr>
        <p:xfrm>
          <a:off x="611560" y="2564904"/>
          <a:ext cx="7848873" cy="2834640"/>
        </p:xfrm>
        <a:graphic>
          <a:graphicData uri="http://schemas.openxmlformats.org/drawingml/2006/table">
            <a:tbl>
              <a:tblPr firstRow="1" bandRow="1"/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устного контроля и самоконтроля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письменного контроля и самоконтроля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практического контроля и самоконтроля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Письменные контрольные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Компьютерный контроль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Фронтальный 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Письменные зачеты, экзамены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Практическо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лабораторный</a:t>
                      </a:r>
                      <a:r>
                        <a:rPr lang="ru-RU" baseline="0" dirty="0" smtClean="0"/>
                        <a:t> контроль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Устные зачеты, экзамены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Форма </a:t>
            </a:r>
            <a:r>
              <a:rPr lang="ru-RU" b="1" dirty="0" smtClean="0">
                <a:solidFill>
                  <a:srgbClr val="FF0000"/>
                </a:solidFill>
              </a:rPr>
              <a:t>обучения –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целенаправленная, четко организованная, содержательно насыщенная и методически оснащенная </a:t>
            </a:r>
            <a:r>
              <a:rPr lang="ru-RU" b="1" dirty="0"/>
              <a:t>система</a:t>
            </a:r>
            <a:r>
              <a:rPr lang="ru-RU" dirty="0"/>
              <a:t> познавательного и воспитательного </a:t>
            </a:r>
            <a:r>
              <a:rPr lang="ru-RU" b="1" dirty="0"/>
              <a:t>общения</a:t>
            </a:r>
            <a:r>
              <a:rPr lang="ru-RU" dirty="0"/>
              <a:t>, взаимодействия, отношений учителя и </a:t>
            </a:r>
            <a:r>
              <a:rPr lang="ru-RU" dirty="0" smtClean="0"/>
              <a:t>учащихся.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Средство </a:t>
            </a:r>
            <a:r>
              <a:rPr lang="ru-RU" b="1" dirty="0">
                <a:solidFill>
                  <a:srgbClr val="FF0000"/>
                </a:solidFill>
              </a:rPr>
              <a:t>обучения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искусственно созданный или естественный </a:t>
            </a:r>
            <a:r>
              <a:rPr lang="ru-RU" b="1" dirty="0"/>
              <a:t>объект</a:t>
            </a:r>
            <a:r>
              <a:rPr lang="ru-RU" dirty="0"/>
              <a:t>, специально используемый для образовательных целей в </a:t>
            </a:r>
            <a:r>
              <a:rPr lang="ru-RU" b="1" dirty="0"/>
              <a:t>качестве носителей учебной информации </a:t>
            </a:r>
            <a:r>
              <a:rPr lang="ru-RU" dirty="0"/>
              <a:t>и/или </a:t>
            </a:r>
            <a:r>
              <a:rPr lang="ru-RU" b="1" dirty="0"/>
              <a:t>инструмента</a:t>
            </a:r>
            <a:r>
              <a:rPr lang="ru-RU" dirty="0"/>
              <a:t> учебно-познавательной деятельности.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Прием </a:t>
            </a:r>
            <a:r>
              <a:rPr lang="ru-RU" b="1" dirty="0">
                <a:solidFill>
                  <a:srgbClr val="FF0000"/>
                </a:solidFill>
              </a:rPr>
              <a:t>обучения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b="1" dirty="0"/>
              <a:t>конкретная операция</a:t>
            </a:r>
            <a:r>
              <a:rPr lang="ru-RU" dirty="0"/>
              <a:t> взаимодействия учителя и учащегося в процессе реализации метода обучения.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ТЕОРИЯ ПЕДАГОГИКИ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И МЕТОДИКИ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7584" y="1821556"/>
            <a:ext cx="864095" cy="41764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Е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Т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О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Д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И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К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08304" y="3356992"/>
            <a:ext cx="864095" cy="2664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Т</a:t>
            </a:r>
          </a:p>
          <a:p>
            <a:pPr algn="ctr"/>
            <a:r>
              <a:rPr lang="ru-RU" sz="1700" b="1" dirty="0" smtClean="0"/>
              <a:t>Е</a:t>
            </a:r>
          </a:p>
          <a:p>
            <a:pPr algn="ctr"/>
            <a:r>
              <a:rPr lang="ru-RU" sz="1700" b="1" dirty="0" smtClean="0"/>
              <a:t>Х</a:t>
            </a:r>
          </a:p>
          <a:p>
            <a:pPr algn="ctr"/>
            <a:r>
              <a:rPr lang="ru-RU" sz="1700" b="1" dirty="0" smtClean="0"/>
              <a:t>Н</a:t>
            </a:r>
          </a:p>
          <a:p>
            <a:pPr algn="ctr"/>
            <a:r>
              <a:rPr lang="ru-RU" sz="1700" b="1" dirty="0" smtClean="0"/>
              <a:t>О</a:t>
            </a:r>
          </a:p>
          <a:p>
            <a:pPr algn="ctr"/>
            <a:r>
              <a:rPr lang="ru-RU" sz="1700" b="1" dirty="0" smtClean="0"/>
              <a:t>Л</a:t>
            </a:r>
          </a:p>
          <a:p>
            <a:pPr algn="ctr"/>
            <a:r>
              <a:rPr lang="ru-RU" sz="1700" b="1" dirty="0" smtClean="0"/>
              <a:t>О</a:t>
            </a:r>
          </a:p>
          <a:p>
            <a:pPr algn="ctr"/>
            <a:r>
              <a:rPr lang="ru-RU" sz="1700" b="1" dirty="0" smtClean="0"/>
              <a:t>Г</a:t>
            </a:r>
          </a:p>
          <a:p>
            <a:pPr algn="ctr"/>
            <a:r>
              <a:rPr lang="ru-RU" sz="1700" b="1" dirty="0" smtClean="0"/>
              <a:t>И</a:t>
            </a:r>
          </a:p>
          <a:p>
            <a:pPr algn="ctr"/>
            <a:r>
              <a:rPr lang="ru-RU" sz="1700" b="1" dirty="0"/>
              <a:t>Я</a:t>
            </a:r>
            <a:endParaRPr lang="ru-RU" sz="1700" b="1" dirty="0" smtClean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52986" y="1844824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ЦЕЛИ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059832" y="2554635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СОДЕРЖАНИЕ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059832" y="3284984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МЕТОДЫ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059832" y="4077072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059832" y="4869160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СРЕДСТВА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059832" y="5572796"/>
            <a:ext cx="2935230" cy="43204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ПРИЁМЫ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2051720" y="2060847"/>
            <a:ext cx="936104" cy="3727972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6084168" y="3501007"/>
            <a:ext cx="1032056" cy="2287812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(по </a:t>
            </a:r>
            <a:r>
              <a:rPr lang="ru-RU" b="1" dirty="0">
                <a:solidFill>
                  <a:srgbClr val="FF0000"/>
                </a:solidFill>
              </a:rPr>
              <a:t>В. И. Загвязинскому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</a:rPr>
              <a:t>Методика обучения</a:t>
            </a:r>
            <a:r>
              <a:rPr lang="ru-RU" sz="2400" dirty="0" smtClean="0">
                <a:solidFill>
                  <a:schemeClr val="tx1"/>
                </a:solidFill>
              </a:rPr>
              <a:t> –</a:t>
            </a:r>
            <a:r>
              <a:rPr lang="ru-RU" sz="1800" dirty="0" smtClean="0"/>
              <a:t> </a:t>
            </a:r>
            <a:r>
              <a:rPr lang="ru-RU" sz="1800" dirty="0"/>
              <a:t>совокупность методов и приемов, используемых для достижения определенного класса целей. Методика может быть </a:t>
            </a:r>
            <a:r>
              <a:rPr lang="ru-RU" sz="1800" b="1" dirty="0">
                <a:solidFill>
                  <a:srgbClr val="0000FF"/>
                </a:solidFill>
              </a:rPr>
              <a:t>вариативной, динамичной</a:t>
            </a:r>
            <a:r>
              <a:rPr lang="ru-RU" sz="1800" dirty="0"/>
              <a:t> в зависимости от характера материала, состава учащихся, ситуации обучения, индивидуальных возможностей педагога. Отработанные типовые методики превращаются в технологии. </a:t>
            </a:r>
            <a:endParaRPr lang="ru-RU" sz="1800" dirty="0" smtClean="0"/>
          </a:p>
          <a:p>
            <a:pPr marL="0" indent="0">
              <a:buNone/>
            </a:pPr>
            <a:endParaRPr lang="ru-RU" sz="1500" dirty="0"/>
          </a:p>
          <a:p>
            <a:pPr algn="just"/>
            <a:r>
              <a:rPr lang="ru-RU" sz="2400" b="1" u="sng" dirty="0">
                <a:solidFill>
                  <a:srgbClr val="FF0000"/>
                </a:solidFill>
              </a:rPr>
              <a:t>Технология</a:t>
            </a:r>
            <a:r>
              <a:rPr lang="ru-RU" sz="1500" dirty="0"/>
              <a:t> </a:t>
            </a:r>
            <a:r>
              <a:rPr lang="ru-RU" sz="1800" dirty="0"/>
              <a:t>– это достаточно жестко </a:t>
            </a:r>
            <a:r>
              <a:rPr lang="ru-RU" sz="1800" b="1" dirty="0">
                <a:solidFill>
                  <a:srgbClr val="0000FF"/>
                </a:solidFill>
              </a:rPr>
              <a:t>зафиксированная последовательность действий</a:t>
            </a:r>
            <a:r>
              <a:rPr lang="ru-RU" sz="1800" dirty="0"/>
              <a:t> и </a:t>
            </a:r>
            <a:r>
              <a:rPr lang="ru-RU" sz="1800" b="1" dirty="0">
                <a:solidFill>
                  <a:srgbClr val="0000FF"/>
                </a:solidFill>
              </a:rPr>
              <a:t>операций</a:t>
            </a:r>
            <a:r>
              <a:rPr lang="ru-RU" sz="1800" dirty="0"/>
              <a:t>, гарантирующих получение заданного результата. Технология содержит определенный алгоритм решения задач. В основе использования технологий положена идея полной </a:t>
            </a:r>
            <a:r>
              <a:rPr lang="ru-RU" sz="1800" b="1" dirty="0">
                <a:solidFill>
                  <a:srgbClr val="0000FF"/>
                </a:solidFill>
              </a:rPr>
              <a:t>управляемости</a:t>
            </a:r>
            <a:r>
              <a:rPr lang="ru-RU" sz="1800" dirty="0"/>
              <a:t> обучения и </a:t>
            </a:r>
            <a:r>
              <a:rPr lang="ru-RU" sz="1800" b="1" dirty="0">
                <a:solidFill>
                  <a:srgbClr val="0000FF"/>
                </a:solidFill>
              </a:rPr>
              <a:t>воспроизводимости типовых </a:t>
            </a:r>
            <a:r>
              <a:rPr lang="ru-RU" sz="1800" dirty="0"/>
              <a:t>образовательных циклов.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 И МЕТОДИКИ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0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3006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TP102030063_template</Template>
  <TotalTime>0</TotalTime>
  <Words>1573</Words>
  <Application>Microsoft Office PowerPoint</Application>
  <PresentationFormat>Экран (4:3)</PresentationFormat>
  <Paragraphs>334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TP102030063_template</vt:lpstr>
      <vt:lpstr>ОБРАЗОВАТЕЛЬНЫЕ ТЕХНОЛОГИИ  И МЕТОДИКИ  В ЛОГОПЕДИЧЕСКОЙ РАБОТЕ </vt:lpstr>
      <vt:lpstr>ТЕОРИЯ ПЕДАГОГИКИ</vt:lpstr>
      <vt:lpstr>ТЕОРИЯ ПЕДАГОГИКИ</vt:lpstr>
      <vt:lpstr>ТЕОРИЯ ПЕДАГОГИКИ</vt:lpstr>
      <vt:lpstr>ТЕОРИЯ ПЕДАГОГИКИ</vt:lpstr>
      <vt:lpstr>ТЕОРИЯ ПЕДАГОГИКИ</vt:lpstr>
      <vt:lpstr>ТЕОРИЯ ПЕДАГОГИКИ</vt:lpstr>
      <vt:lpstr>ТЕХНОЛОГИИ И МЕТОДИКИ</vt:lpstr>
      <vt:lpstr>ТЕХНОЛОГИИ И МЕТОДИКИ</vt:lpstr>
      <vt:lpstr>МЕТОДИКИ</vt:lpstr>
      <vt:lpstr>МЕТОДИКИ</vt:lpstr>
      <vt:lpstr>МЕТОДИКИ</vt:lpstr>
      <vt:lpstr>МЕТОДИКИ</vt:lpstr>
      <vt:lpstr>МЕТОДИКИ</vt:lpstr>
      <vt:lpstr>МЕТОДИКИ</vt:lpstr>
      <vt:lpstr>МЕТОДИКИ</vt:lpstr>
      <vt:lpstr>МЕТОДИКИ</vt:lpstr>
      <vt:lpstr>МЕТОДИКИ</vt:lpstr>
      <vt:lpstr>КРИТЕРИИ ТЕХНОЛОГИЧНОСТИ</vt:lpstr>
      <vt:lpstr>КРИТЕРИИ ТЕХНОЛОГИЧНОСТИ</vt:lpstr>
      <vt:lpstr>КРИТЕРИИ ТЕХНОЛОГИЧНОСТИ</vt:lpstr>
      <vt:lpstr>КРИТЕРИИ ТЕХНОЛОГИЧНОСТИ</vt:lpstr>
      <vt:lpstr>КРИТЕРИИ ТЕХНОЛОГИЧНОСТИ</vt:lpstr>
      <vt:lpstr>КРИТЕРИИ ТЕХНОЛОГИЧНОСТИ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ТЕХНОЛОГИИ</vt:lpstr>
      <vt:lpstr>Спасибо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2012-09-09T14:45:20Z</dcterms:created>
  <dcterms:modified xsi:type="dcterms:W3CDTF">2013-03-20T10:47:13Z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