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4" r:id="rId17"/>
    <p:sldId id="265" r:id="rId18"/>
    <p:sldId id="266" r:id="rId19"/>
    <p:sldId id="267" r:id="rId20"/>
    <p:sldId id="269" r:id="rId21"/>
    <p:sldId id="27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7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0A4328-C585-435A-8831-429D62D9E75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205B44-E837-443C-BAAE-037DCD13DF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92888" cy="2304256"/>
          </a:xfrm>
        </p:spPr>
        <p:txBody>
          <a:bodyPr/>
          <a:lstStyle/>
          <a:p>
            <a:pPr marL="18288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Возможности логопедических занятий в формировании</a:t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</a:t>
            </a:r>
            <a:endParaRPr lang="ru-RU" sz="5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6326261" y="4149080"/>
            <a:ext cx="2540149" cy="1656506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чителя-логопеда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 24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Подольска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Пановой Любови Сергеевны</a:t>
            </a: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1907704" y="2924267"/>
            <a:ext cx="5688632" cy="828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общей темы педагогического совета: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«Приоритеты воспитательной  работы: от  школы  возможностей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 возможностям  школы»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1"/>
          <p:cNvSpPr txBox="1">
            <a:spLocks/>
          </p:cNvSpPr>
          <p:nvPr/>
        </p:nvSpPr>
        <p:spPr>
          <a:xfrm>
            <a:off x="4139952" y="5733256"/>
            <a:ext cx="1224136" cy="79208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Подольск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баша\Pictures\Иконки-Ярлыки\0_235f6_9c989af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52520"/>
            <a:ext cx="2088232" cy="24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86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1560" y="292494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9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93 C 0.01805 0.00069 0.03611 0.00093 0.05416 0.00116 C 0.06823 0.00208 0.08437 0.00208 0.09895 0.00231 C 0.11805 0.00393 0.13715 0.00393 0.15729 0.0044 C 0.22222 0.0044 0.28993 0.00463 0.3552 0.0037 C 0.37465 0.00278 0.39583 0.00278 0.41562 0.00255 C 0.46128 0.00278 0.50625 0.00301 0.55208 0.00324 C 0.57031 0.00324 0.58819 0.00393 0.60625 0.00417 C 0.61857 0.00532 0.63177 0.00486 0.64479 0.00532 C 0.65034 0.00486 0.69357 0.00463 0.70208 0.00463 C 0.70868 0.0044 0.71562 0.00393 0.72187 0.0037 C 0.72691 0.00301 0.7335 0.00278 0.73854 0.00255 C 0.74652 0.00231 0.75364 0.00139 0.76145 0.00069 C 0.77066 3.7037E-7 0.78194 -0.00093 0.79166 -0.00093 C 0.80173 -0.00116 0.82187 -0.00139 0.82187 -0.00116 C 0.83524 -0.00116 0.84375 -0.00093 0.85625 -0.00069 C 0.85763 -0.00069 0.86128 -0.00093 0.86041 -0.00069 C 0.85972 -0.00046 0.84809 3.7037E-7 0.84583 0.00046 C 0.83593 0.00093 0.82534 0.00231 0.81458 0.00255 C 0.80659 0.00278 0.79861 0.00278 0.79062 0.00278 C 0.76927 0.0037 0.75312 0.00301 0.72916 0.00301 C 0.69583 0.00162 0.66198 0.00116 0.62812 0.00093 C 0.61857 0.00069 0.60937 0.00046 0.6 3.7037E-7 C 0.58663 -0.00093 0.57031 -0.00093 0.55625 -0.00116 C 0.53003 -0.00232 0.50156 -0.00232 0.475 -0.00255 C 0.42691 -0.0037 0.37743 -0.00394 0.32916 -0.00394 C 0.29375 -0.00417 0.25833 -0.0044 0.22291 -0.00463 C 0.21076 -0.00509 0.19861 -0.00532 0.18645 -0.00556 C 0.17656 -0.00625 0.18559 -0.00579 0.1625 -0.00602 C 0.14375 -0.00625 0.12517 -0.00648 0.10625 -0.00648 C 0.07291 -0.00648 0.03958 -0.00648 0.00625 -0.00625 C 4.16667E-6 -0.00625 -0.00799 -0.00579 -0.0125 -0.00509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3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44008" y="2606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71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6465E-6 C 0.21909 3.56465E-6 0.39774 0.20078 0.39774 0.44806 C 0.39774 0.69604 0.21909 0.89706 3.05556E-6 0.89706 C -0.21945 0.89706 -0.39757 0.69604 -0.39757 0.44806 C -0.39757 0.20078 -0.21945 3.56465E-6 3.05556E-6 3.56465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44008" y="2606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70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6465E-6 C 0.21909 3.56465E-6 0.39774 0.20078 0.39774 0.44806 C 0.39774 0.69604 0.21909 0.89706 3.05556E-6 0.89706 C -0.21945 0.89706 -0.39757 0.69604 -0.39757 0.44806 C -0.39757 0.20078 -0.21945 3.56465E-6 3.05556E-6 3.56465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32129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8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9796E-7 C -3.33333E-6 0.07842 0.09636 0.14203 0.21372 0.14203 C 0.35209 0.14203 0.40209 0.07102 0.42309 0.02845 L 0.4448 -0.02822 C 0.4665 -0.07125 0.51962 -0.14111 0.67587 -0.14111 C 0.77605 -0.14111 0.88976 -0.07819 0.88976 -5.59796E-7 C 0.88976 0.07842 0.77605 0.14203 0.67587 0.14203 C 0.51962 0.14203 0.4665 0.07102 0.4448 0.02845 L 0.42309 -0.02822 C 0.40209 -0.07125 0.35209 -0.14111 0.21372 -0.14111 C 0.09636 -0.14111 -3.33333E-6 -0.07819 -3.33333E-6 -5.59796E-7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7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12360" y="328498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84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01411E-6 C -0.00208 -0.2526 -0.17031 -0.45292 -0.37969 -0.44668 C -0.57969 -0.44367 -0.75625 -0.25699 -0.75451 -0.01249 C -0.75694 0.21397 -0.61424 0.41013 -0.42674 0.40528 C -0.25538 0.39926 -0.10156 0.24405 -0.10122 0.03331 C -0.1 -0.15915 -0.21944 -0.32732 -0.37847 -0.3257 C -0.52535 -0.32176 -0.65573 -0.19176 -0.65469 -0.01526 C -0.65469 0.1425 -0.55885 0.288 -0.42778 0.28106 C -0.30885 0.2799 -0.20243 0.17951 -0.20104 0.03586 C -0.20243 -0.09253 -0.275 -0.20842 -0.37795 -0.20541 C -0.46858 -0.20448 -0.55486 -0.12722 -0.55486 -0.01758 C -0.55556 0.07657 -0.50365 0.161 -0.4283 0.16077 C -0.3658 0.16239 -0.30295 0.11404 -0.30399 0.03956 C -0.30156 -0.02197 -0.33003 -0.08258 -0.37708 -0.08559 C -0.41476 -0.08165 -0.45104 -0.06268 -0.45469 -0.02128 C -0.45642 0.00532 -0.44844 0.03146 -0.42934 0.04095 C -0.41997 0.04349 -0.41354 0.0428 -0.40451 0.0384 " pathEditMode="relative" rAng="-264055" ptsTypes="fffffffffffffffff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3" y="-2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9952" y="352387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66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34 -0.03843 C 0.40243 -0.29121 0.2342 -0.49167 0.02482 -0.48542 C -0.17518 -0.48218 -0.35174 -0.29561 -0.35 -0.05093 C -0.35243 0.17569 -0.20972 0.37199 -0.02222 0.36689 C 0.14913 0.36111 0.30295 0.20555 0.3033 -0.0051 C 0.30434 -0.19769 0.18507 -0.36574 0.02604 -0.36412 C -0.12084 -0.36042 -0.25122 -0.23033 -0.25018 -0.05371 C -0.25018 0.10416 -0.15434 0.24977 -0.02327 0.24282 C 0.09566 0.24166 0.20208 0.14097 0.20347 -0.00255 C 0.20208 -0.13102 0.12951 -0.24699 0.02656 -0.24398 C -0.06406 -0.24306 -0.15035 -0.16574 -0.15035 -0.05602 C -0.15104 0.03796 -0.09913 0.12245 -0.02379 0.12245 C 0.03871 0.12407 0.10156 0.07546 0.10052 0.00115 C 0.10295 -0.06042 0.07448 -0.12107 0.02743 -0.12408 C -0.01025 -0.12014 -0.04653 -0.10116 -0.05018 -0.05973 C -0.05191 -0.03311 -0.04393 -0.00695 -0.02483 0.00254 C -0.01545 0.00509 -0.0092 0.00439 2.22222E-6 3.33333E-6 " pathEditMode="relative" rAng="-264055" ptsTypes="fffffffffffffffff">
                                      <p:cBhvr>
                                        <p:cTn id="6" dur="10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86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48680"/>
          </a:xfrm>
        </p:spPr>
        <p:txBody>
          <a:bodyPr/>
          <a:lstStyle/>
          <a:p>
            <a:r>
              <a:rPr lang="ru-RU" sz="3200" b="1" dirty="0">
                <a:effectLst/>
              </a:rPr>
              <a:t>Артикуляционная гимнастика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общеукрепляющее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нормализует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тонус, эластичность и сократительную способность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мышц;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восстанавливает иннервацию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органов артикуляционного аппарата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нервных импульсов от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центрального речевого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аппарата (головного мозга)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периферическому);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тонизирующее воздействие на центральную нервную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систему.</a:t>
            </a:r>
          </a:p>
        </p:txBody>
      </p:sp>
      <p:pic>
        <p:nvPicPr>
          <p:cNvPr id="5123" name="Picture 3" descr="C:\Users\Любаша\Picture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60" y="4261728"/>
            <a:ext cx="2302021" cy="18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юбаша\Pictures\kashe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32060"/>
            <a:ext cx="2212432" cy="18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69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48680"/>
          </a:xfrm>
        </p:spPr>
        <p:txBody>
          <a:bodyPr/>
          <a:lstStyle/>
          <a:p>
            <a:r>
              <a:rPr lang="ru-RU" sz="3200" b="1" dirty="0">
                <a:effectLst/>
              </a:rPr>
              <a:t>Дыхательная </a:t>
            </a:r>
            <a:r>
              <a:rPr lang="ru-RU" sz="3200" b="1" dirty="0" smtClean="0">
                <a:effectLst/>
              </a:rPr>
              <a:t>гимнастика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1256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Уникальный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оздоровительный метод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способствует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насыщению кислородом коры головного мозга и улучшению работы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организма.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логопедических занятиях отрабатывается: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диафрагмально – нижнереберного сильного продолжительного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выдоха;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выдохе;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дифференциация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ротового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носового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дыхания.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Любаша\Pictures\dyihatelnaya-gimnastika-dlya-detey-460x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72320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81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smtClean="0">
                <a:effectLst/>
              </a:rPr>
              <a:t>Физминутки</a:t>
            </a:r>
            <a:r>
              <a:rPr lang="ru-RU" sz="3200" smtClean="0"/>
              <a:t>, д</a:t>
            </a:r>
            <a:r>
              <a:rPr lang="ru-RU" sz="3200" b="1" smtClean="0">
                <a:effectLst/>
              </a:rPr>
              <a:t>инамические </a:t>
            </a:r>
            <a:r>
              <a:rPr lang="ru-RU" sz="3200" b="1" dirty="0" smtClean="0">
                <a:effectLst/>
              </a:rPr>
              <a:t>паузы</a:t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в </a:t>
            </a:r>
            <a:r>
              <a:rPr lang="ru-RU" sz="3200" b="1" dirty="0">
                <a:effectLst/>
              </a:rPr>
              <a:t>сочетании с </a:t>
            </a:r>
            <a:r>
              <a:rPr lang="ru-RU" sz="3200" b="1">
                <a:effectLst/>
              </a:rPr>
              <a:t>речевым </a:t>
            </a:r>
            <a:r>
              <a:rPr lang="ru-RU" sz="3200" b="1" smtClean="0">
                <a:effectLst/>
              </a:rPr>
              <a:t>материалом.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еподвижный 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ребенок не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обучается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 психоэмоциональную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устойчивость;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 физическое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здоровье детей;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повышают функциональную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деятельность мозга;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тонизируют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Любаша\Pictures\s64947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232248" cy="33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3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20688"/>
          </a:xfrm>
        </p:spPr>
        <p:txBody>
          <a:bodyPr/>
          <a:lstStyle/>
          <a:p>
            <a:r>
              <a:rPr lang="ru-RU" sz="3200" b="1" dirty="0">
                <a:effectLst/>
              </a:rPr>
              <a:t>Релаксация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физического воздействия на мышечный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тонус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повышенного нервно-психического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напряжения;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выравнивания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состояния;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самочувствия и настроения.</a:t>
            </a:r>
          </a:p>
        </p:txBody>
      </p:sp>
      <p:pic>
        <p:nvPicPr>
          <p:cNvPr id="8194" name="Picture 2" descr="C:\Users\Любаша\Pictures\relaxation-activities-for-childr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877108" cy="19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29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r>
              <a:rPr lang="ru-RU" sz="3200" b="1" dirty="0" smtClean="0"/>
              <a:t>Нарушения в развитии детей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776864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слухоречевой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памяти и внимания;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артикуляционной,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общей и мелкой моторики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сформированность словесно-логического мышления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пространственной и временной ориентировки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утомляемость, быстрая истощаемость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незрелость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эмоционально-волевой сферы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целенаправленных действий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94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Фотографии логопедических занятий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12" y="3780054"/>
            <a:ext cx="2880000" cy="2160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52" y="3789280"/>
            <a:ext cx="2880000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0571"/>
            <a:ext cx="288000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2880000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52" y="1340768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55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Фотографии логопедических занятий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38830"/>
            <a:ext cx="2880000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8503"/>
            <a:ext cx="2880000" cy="21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38830"/>
            <a:ext cx="2880000" cy="21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38808"/>
            <a:ext cx="2880000" cy="21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2880000" cy="216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8503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2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206084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45095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692696"/>
            <a:ext cx="7642225" cy="543401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на логопедических занятиях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 детей;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максимальное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нарушенных функций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связанных с речевыми недостатками и психическими процессами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приёмам сохранения и формирования здоровья;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скорректировать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высших психических функций;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скорректировать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речевые процессы.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534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Приёмы и </a:t>
            </a:r>
            <a:r>
              <a:rPr lang="ru-RU" sz="3200" b="1" dirty="0" smtClean="0">
                <a:effectLst/>
              </a:rPr>
              <a:t>методы здоровьесбережения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Применение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психологических средств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Использование компенсаторных возможностей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мелкой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моторики.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Гимнастика для глаз.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Артикуляционная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Дыхательная гимнастика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Динамические паузы в сочетании с речевым материалом, физминутки.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Релаксация.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05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Применение психологических средств и методов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психогимнастика: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 упражнения на развитие эмоциональной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устранение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отрицательных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эмоций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снятия невротических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тренинги на переключение (для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регулирования психических процессов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возбуждения и торможения);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благоприятного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психологического климата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преобладанием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положительных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эмоций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Любаша\Pictures\detskij_sad_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35635"/>
            <a:ext cx="25069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28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effectLst/>
              </a:rPr>
              <a:t>Развитие </a:t>
            </a:r>
            <a:r>
              <a:rPr lang="ru-RU" sz="3200" b="1" dirty="0">
                <a:effectLst/>
              </a:rPr>
              <a:t>компенсаторных возможностей </a:t>
            </a:r>
            <a:r>
              <a:rPr lang="ru-RU" sz="3200" b="1" dirty="0" smtClean="0">
                <a:effectLst/>
              </a:rPr>
              <a:t>организма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«Ничто не остается неподвижным, неподатливым, а всегда может быть достигнуто, изменяться к лучшему, лишь бы были осуществлены соответствующие условия».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 П. Павлов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компенсаторного воздействия лежит</a:t>
            </a: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опора </a:t>
            </a:r>
            <a:r>
              <a:rPr lang="ru-RU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на сохранное </a:t>
            </a:r>
            <a:r>
              <a:rPr lang="ru-RU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звено функции</a:t>
            </a:r>
            <a:r>
              <a:rPr lang="ru-RU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при работе по коррекции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онематического слуха в качестве опоры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ыступают органы артикуляции, мелкая и общая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оторика, ассоциативные образы.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баша\Pictures\622_fon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1520384" cy="24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73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r>
              <a:rPr lang="ru-RU" sz="3200" b="1" dirty="0">
                <a:effectLst/>
              </a:rPr>
              <a:t>Развитие мелкой моторики</a:t>
            </a:r>
            <a:r>
              <a:rPr lang="ru-RU" sz="3200" dirty="0">
                <a:effectLst/>
              </a:rPr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6593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улучшению артикуляционных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готовит кисть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письму;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работоспособность коры головного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мозга;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юбаша\Pictures\3764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59" y="3573016"/>
            <a:ext cx="3603104" cy="25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53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r>
              <a:rPr lang="ru-RU" sz="3200" b="1" dirty="0">
                <a:effectLst/>
              </a:rPr>
              <a:t>Гимнастика для глаз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снимать статическое напряжение с мышц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зрительно-моторной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профилактикой миопии.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Гимнастика для </a:t>
            </a:r>
            <a:r>
              <a:rPr lang="ru-RU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глаз по методике Аветисова </a:t>
            </a:r>
            <a:r>
              <a:rPr lang="ru-RU" b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С. Э.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первая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(для улучшения циркуляции крови и внутриглазной жидкости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вторая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(для укрепления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мышц).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третья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(для улучшения аккомодации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47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55976" y="54868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47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C 0.00069 0.00995 0.00138 0.02963 0.00156 0.04167 C 0.00156 0.08102 0.00156 0.12037 0.00086 0.15972 C 0.00086 0.18125 0.00069 0.20671 4.72222E-6 0.22778 C -0.00087 0.27824 0.00017 0.33079 0.00034 0.38194 C 0.00034 0.40278 0.00034 0.42384 4.72222E-6 0.44444 C -0.00035 0.48171 -0.00053 0.51852 -0.00105 0.55555 C -0.00087 0.60301 -0.00053 0.65162 0.00017 0.69861 C 0.00034 0.72199 0.00052 0.74444 0.00069 0.76805 C 0.00052 0.79051 0.00069 0.81412 -0.00018 0.83611 C 4.72222E-6 0.81319 4.72222E-6 0.79167 0.00069 0.76921 C 0.00052 0.75 -0.00018 0.67407 0.00069 0.65139 C 0.00086 0.62986 0.00104 0.61342 0.00121 0.59282 C 0.00138 0.58055 0.00138 0.56782 0.00156 0.55555 C 0.00173 0.54907 0.00208 0.53611 0.00208 0.53611 C 0.00225 0.5169 0.00312 0.50046 0.00364 0.48194 C 0.00399 0.46505 0.00347 0.48264 0.00381 0.47083 C 0.00399 0.46713 0.00416 0.45972 0.00416 0.45995 C 0.00451 0.41458 0.00538 0.36505 0.00416 0.32037 C 0.00399 0.3125 0.00364 0.30486 0.00347 0.29722 C 0.00295 0.28495 0.00277 0.27037 0.00191 0.25972 C 0.00156 0.24722 0.00121 0.2338 0.00069 0.22222 C 0.00034 0.21042 -0.00018 0.20092 -0.00087 0.19028 C -0.00157 0.1787 -0.00191 0.15764 -0.00226 0.14444 C -0.00226 0.12222 -0.00226 0.07454 -0.00053 0.05139 C -0.00035 0.04514 -0.00018 0.03935 0.00017 0.03333 C 0.00034 0.02731 0.00104 0.02292 0.00121 0.01667 C 0.00104 0.00764 0.00138 0.01042 0.00086 0.00694 " pathEditMode="fixed" rAng="0" ptsTypes="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265</TotalTime>
  <Words>507</Words>
  <Application>Microsoft Office PowerPoint</Application>
  <PresentationFormat>Экран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Возможности логопедических занятий в формировании здорового образа жизни</vt:lpstr>
      <vt:lpstr>Нарушения в развитии детей</vt:lpstr>
      <vt:lpstr>Презентация PowerPoint</vt:lpstr>
      <vt:lpstr>Приёмы и методы здоровьесбережения</vt:lpstr>
      <vt:lpstr>Применение психологических средств и методов</vt:lpstr>
      <vt:lpstr>Развитие компенсаторных возможностей организма</vt:lpstr>
      <vt:lpstr>Развитие мелкой моторики </vt:lpstr>
      <vt:lpstr>Гимнастика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Артикуляционная гимнастика</vt:lpstr>
      <vt:lpstr>Дыхательная гимнастика</vt:lpstr>
      <vt:lpstr>Физминутки, динамические паузы в сочетании с речевым материалом. </vt:lpstr>
      <vt:lpstr>Релаксация</vt:lpstr>
      <vt:lpstr>Фотографии логопедических занятий</vt:lpstr>
      <vt:lpstr>Фотографии логопедических занятий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на логопедических занятиях  здорового образа жизни</dc:title>
  <dc:creator>Любаша</dc:creator>
  <cp:lastModifiedBy>Любаша</cp:lastModifiedBy>
  <cp:revision>45</cp:revision>
  <dcterms:created xsi:type="dcterms:W3CDTF">2013-03-25T11:10:52Z</dcterms:created>
  <dcterms:modified xsi:type="dcterms:W3CDTF">2013-03-28T09:15:16Z</dcterms:modified>
</cp:coreProperties>
</file>